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25" r:id="rId2"/>
    <p:sldId id="760" r:id="rId3"/>
    <p:sldId id="659" r:id="rId4"/>
    <p:sldId id="660" r:id="rId5"/>
    <p:sldId id="678" r:id="rId6"/>
    <p:sldId id="697" r:id="rId7"/>
    <p:sldId id="699" r:id="rId8"/>
    <p:sldId id="698" r:id="rId9"/>
    <p:sldId id="759" r:id="rId10"/>
  </p:sldIdLst>
  <p:sldSz cx="24384000" cy="13716000"/>
  <p:notesSz cx="7010400" cy="9296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1pPr>
    <a:lvl2pPr marL="4572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2pPr>
    <a:lvl3pPr marL="9144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3pPr>
    <a:lvl4pPr marL="13716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4pPr>
    <a:lvl5pPr marL="18288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ratton" initials="DB" lastIdx="1" clrIdx="0">
    <p:extLst>
      <p:ext uri="{19B8F6BF-5375-455C-9EA6-DF929625EA0E}">
        <p15:presenceInfo xmlns:p15="http://schemas.microsoft.com/office/powerpoint/2012/main" userId="David Brat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97B0"/>
    <a:srgbClr val="F69260"/>
    <a:srgbClr val="F26723"/>
    <a:srgbClr val="EEB500"/>
    <a:srgbClr val="F25623"/>
    <a:srgbClr val="E72C07"/>
    <a:srgbClr val="FFD347"/>
    <a:srgbClr val="CA2706"/>
    <a:srgbClr val="FABE00"/>
    <a:srgbClr val="B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>
      <p:cViewPr varScale="1">
        <p:scale>
          <a:sx n="42" d="100"/>
          <a:sy n="42" d="100"/>
        </p:scale>
        <p:origin x="446" y="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avid%20Bratton\Desktop\Sept\SATS%20SUMMER%202017\SATS_SEGMENTS_CHAR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avid%20Bratton\Desktop\Sept\SATS%20SUMMER%202017\SATS_SEGMENTS_CHAR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David%20Bratton\Desktop\Sept\SATS%20SUMMER%202017\SATS_SEGMENTS_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75777286732439E-2"/>
          <c:y val="2.5428331875182269E-2"/>
          <c:w val="0.92937376158019769"/>
          <c:h val="0.790818022747156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4EB2C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15059221658216E-3"/>
                  <c:y val="-0.31018518518518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28-4FF3-B8C8-3B8D712568CA}"/>
                </c:ext>
              </c:extLst>
            </c:dLbl>
            <c:dLbl>
              <c:idx val="1"/>
              <c:layout>
                <c:manualLayout>
                  <c:x val="2.1150592216582064E-3"/>
                  <c:y val="-0.310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28-4FF3-B8C8-3B8D712568CA}"/>
                </c:ext>
              </c:extLst>
            </c:dLbl>
            <c:dLbl>
              <c:idx val="2"/>
              <c:layout>
                <c:manualLayout>
                  <c:x val="2.1150592216582064E-3"/>
                  <c:y val="-0.39351851851851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28-4FF3-B8C8-3B8D712568CA}"/>
                </c:ext>
              </c:extLst>
            </c:dLbl>
            <c:dLbl>
              <c:idx val="3"/>
              <c:layout>
                <c:manualLayout>
                  <c:x val="-4.2301184433164128E-3"/>
                  <c:y val="-0.351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28-4FF3-B8C8-3B8D712568CA}"/>
                </c:ext>
              </c:extLst>
            </c:dLbl>
            <c:dLbl>
              <c:idx val="4"/>
              <c:layout>
                <c:manualLayout>
                  <c:x val="-3.8775637790923836E-17"/>
                  <c:y val="-0.351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28-4FF3-B8C8-3B8D712568CA}"/>
                </c:ext>
              </c:extLst>
            </c:dLbl>
            <c:dLbl>
              <c:idx val="5"/>
              <c:layout>
                <c:manualLayout>
                  <c:x val="-7.7551275581847672E-17"/>
                  <c:y val="-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28-4FF3-B8C8-3B8D712568CA}"/>
                </c:ext>
              </c:extLst>
            </c:dLbl>
            <c:dLbl>
              <c:idx val="6"/>
              <c:layout>
                <c:manualLayout>
                  <c:x val="0"/>
                  <c:y val="-0.287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28-4FF3-B8C8-3B8D712568CA}"/>
                </c:ext>
              </c:extLst>
            </c:dLbl>
            <c:dLbl>
              <c:idx val="7"/>
              <c:layout>
                <c:manualLayout>
                  <c:x val="0"/>
                  <c:y val="-0.254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28-4FF3-B8C8-3B8D712568CA}"/>
                </c:ext>
              </c:extLst>
            </c:dLbl>
            <c:dLbl>
              <c:idx val="8"/>
              <c:layout>
                <c:manualLayout>
                  <c:x val="4.2301184433163356E-3"/>
                  <c:y val="-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28-4FF3-B8C8-3B8D712568CA}"/>
                </c:ext>
              </c:extLst>
            </c:dLbl>
            <c:dLbl>
              <c:idx val="9"/>
              <c:layout>
                <c:manualLayout>
                  <c:x val="-7.7551275581847672E-17"/>
                  <c:y val="-0.21759259259259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28-4FF3-B8C8-3B8D712568CA}"/>
                </c:ext>
              </c:extLst>
            </c:dLbl>
            <c:dLbl>
              <c:idx val="10"/>
              <c:layout>
                <c:manualLayout>
                  <c:x val="-7.7551275581847672E-17"/>
                  <c:y val="-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28-4FF3-B8C8-3B8D712568CA}"/>
                </c:ext>
              </c:extLst>
            </c:dLbl>
            <c:dLbl>
              <c:idx val="11"/>
              <c:layout>
                <c:manualLayout>
                  <c:x val="-1.5510255116369534E-16"/>
                  <c:y val="-0.15277777777777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28-4FF3-B8C8-3B8D712568CA}"/>
                </c:ext>
              </c:extLst>
            </c:dLbl>
            <c:dLbl>
              <c:idx val="12"/>
              <c:layout>
                <c:manualLayout>
                  <c:x val="0"/>
                  <c:y val="-0.12962962962962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28-4FF3-B8C8-3B8D712568CA}"/>
                </c:ext>
              </c:extLst>
            </c:dLbl>
            <c:dLbl>
              <c:idx val="13"/>
              <c:layout>
                <c:manualLayout>
                  <c:x val="-2.1150592216582064E-3"/>
                  <c:y val="-0.14814814814814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28-4FF3-B8C8-3B8D712568CA}"/>
                </c:ext>
              </c:extLst>
            </c:dLbl>
            <c:dLbl>
              <c:idx val="14"/>
              <c:layout>
                <c:manualLayout>
                  <c:x val="-1.5510255116369534E-16"/>
                  <c:y val="-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28-4FF3-B8C8-3B8D712568CA}"/>
                </c:ext>
              </c:extLst>
            </c:dLbl>
            <c:dLbl>
              <c:idx val="15"/>
              <c:layout>
                <c:manualLayout>
                  <c:x val="-1.1305723865439453E-3"/>
                  <c:y val="-0.13182534040894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28-4FF3-B8C8-3B8D712568CA}"/>
                </c:ext>
              </c:extLst>
            </c:dLbl>
            <c:dLbl>
              <c:idx val="16"/>
              <c:layout>
                <c:manualLayout>
                  <c:x val="-1.2077155169663234E-16"/>
                  <c:y val="-0.15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28-4FF3-B8C8-3B8D71256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Sheet3!$D$6:$D$22</c:f>
              <c:strCache>
                <c:ptCount val="17"/>
                <c:pt idx="0">
                  <c:v>July 2010</c:v>
                </c:pt>
                <c:pt idx="1">
                  <c:v>Jan 2011</c:v>
                </c:pt>
                <c:pt idx="2">
                  <c:v>July 2011</c:v>
                </c:pt>
                <c:pt idx="3">
                  <c:v>Jan 2012</c:v>
                </c:pt>
                <c:pt idx="4">
                  <c:v>July 2012</c:v>
                </c:pt>
                <c:pt idx="5">
                  <c:v>Jan 2013</c:v>
                </c:pt>
                <c:pt idx="6">
                  <c:v>July 2013</c:v>
                </c:pt>
                <c:pt idx="7">
                  <c:v>Jan 2014</c:v>
                </c:pt>
                <c:pt idx="8">
                  <c:v>July 2014</c:v>
                </c:pt>
                <c:pt idx="9">
                  <c:v>Jan 2015</c:v>
                </c:pt>
                <c:pt idx="10">
                  <c:v>July 2015</c:v>
                </c:pt>
                <c:pt idx="11">
                  <c:v>Jan 2016</c:v>
                </c:pt>
                <c:pt idx="12">
                  <c:v>July 2016</c:v>
                </c:pt>
                <c:pt idx="13">
                  <c:v> Oct 2017</c:v>
                </c:pt>
                <c:pt idx="14">
                  <c:v>Jan 2017</c:v>
                </c:pt>
                <c:pt idx="15">
                  <c:v>July 2017</c:v>
                </c:pt>
                <c:pt idx="16">
                  <c:v> Oct 2017</c:v>
                </c:pt>
              </c:strCache>
            </c:strRef>
          </c:cat>
          <c:val>
            <c:numRef>
              <c:f>Sheet3!$E$6:$E$22</c:f>
              <c:numCache>
                <c:formatCode>0.0%</c:formatCode>
                <c:ptCount val="17"/>
                <c:pt idx="0">
                  <c:v>0.40699999999999997</c:v>
                </c:pt>
                <c:pt idx="1">
                  <c:v>0.39300000000000002</c:v>
                </c:pt>
                <c:pt idx="2">
                  <c:v>0.53600000000000003</c:v>
                </c:pt>
                <c:pt idx="3">
                  <c:v>0.45900000000000002</c:v>
                </c:pt>
                <c:pt idx="4">
                  <c:v>0.46600000000000003</c:v>
                </c:pt>
                <c:pt idx="5">
                  <c:v>0.40699999999999997</c:v>
                </c:pt>
                <c:pt idx="6">
                  <c:v>0.39500000000000002</c:v>
                </c:pt>
                <c:pt idx="7">
                  <c:v>0.32900000000000001</c:v>
                </c:pt>
                <c:pt idx="8">
                  <c:v>0.32400000000000001</c:v>
                </c:pt>
                <c:pt idx="9">
                  <c:v>0.26400000000000001</c:v>
                </c:pt>
                <c:pt idx="10">
                  <c:v>0.23200000000000001</c:v>
                </c:pt>
                <c:pt idx="11">
                  <c:v>0.16900000000000001</c:v>
                </c:pt>
                <c:pt idx="12">
                  <c:v>0.13</c:v>
                </c:pt>
                <c:pt idx="13">
                  <c:v>0.13700000000000001</c:v>
                </c:pt>
                <c:pt idx="14">
                  <c:v>0.156</c:v>
                </c:pt>
                <c:pt idx="15">
                  <c:v>0.127</c:v>
                </c:pt>
                <c:pt idx="16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B28-4FF3-B8C8-3B8D71256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564193248"/>
        <c:axId val="564193576"/>
      </c:barChart>
      <c:catAx>
        <c:axId val="5641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564193576"/>
        <c:crosses val="autoZero"/>
        <c:auto val="1"/>
        <c:lblAlgn val="ctr"/>
        <c:lblOffset val="100"/>
        <c:noMultiLvlLbl val="0"/>
      </c:catAx>
      <c:valAx>
        <c:axId val="56419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5641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1">
          <a:latin typeface="Corbel" panose="020B0503020204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061559967317277E-4"/>
                  <c:y val="-0.39523691986201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20-4237-8097-AE4392004288}"/>
                </c:ext>
              </c:extLst>
            </c:dLbl>
            <c:dLbl>
              <c:idx val="1"/>
              <c:layout>
                <c:manualLayout>
                  <c:x val="-2.2937412720668167E-3"/>
                  <c:y val="-0.38179818284749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20-4237-8097-AE4392004288}"/>
                </c:ext>
              </c:extLst>
            </c:dLbl>
            <c:dLbl>
              <c:idx val="2"/>
              <c:layout>
                <c:manualLayout>
                  <c:x val="1.5569208906464477E-3"/>
                  <c:y val="-0.43005053743110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20-4237-8097-AE4392004288}"/>
                </c:ext>
              </c:extLst>
            </c:dLbl>
            <c:dLbl>
              <c:idx val="3"/>
              <c:layout>
                <c:manualLayout>
                  <c:x val="-2.1664698999689612E-3"/>
                  <c:y val="-0.39318827253680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20-4237-8097-AE4392004288}"/>
                </c:ext>
              </c:extLst>
            </c:dLbl>
            <c:dLbl>
              <c:idx val="4"/>
              <c:layout>
                <c:manualLayout>
                  <c:x val="1.6181229773462784E-3"/>
                  <c:y val="-0.33179579989324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20-4237-8097-AE4392004288}"/>
                </c:ext>
              </c:extLst>
            </c:dLbl>
            <c:dLbl>
              <c:idx val="5"/>
              <c:layout>
                <c:manualLayout>
                  <c:x val="3.2362459546925568E-3"/>
                  <c:y val="-0.35369049085470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20-4237-8097-AE4392004288}"/>
                </c:ext>
              </c:extLst>
            </c:dLbl>
            <c:dLbl>
              <c:idx val="6"/>
              <c:layout>
                <c:manualLayout>
                  <c:x val="5.0231760465433515E-3"/>
                  <c:y val="-0.30249283991287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20-4237-8097-AE4392004288}"/>
                </c:ext>
              </c:extLst>
            </c:dLbl>
            <c:dLbl>
              <c:idx val="7"/>
              <c:layout>
                <c:manualLayout>
                  <c:x val="-5.9330490445141715E-17"/>
                  <c:y val="-0.28270811816392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20-4237-8097-AE4392004288}"/>
                </c:ext>
              </c:extLst>
            </c:dLbl>
            <c:dLbl>
              <c:idx val="8"/>
              <c:layout>
                <c:manualLayout>
                  <c:x val="4.2301811788089004E-3"/>
                  <c:y val="-0.26203353642166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20-4237-8097-AE4392004288}"/>
                </c:ext>
              </c:extLst>
            </c:dLbl>
            <c:dLbl>
              <c:idx val="9"/>
              <c:layout>
                <c:manualLayout>
                  <c:x val="-7.7551275581847672E-17"/>
                  <c:y val="-0.21759259259259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20-4237-8097-AE4392004288}"/>
                </c:ext>
              </c:extLst>
            </c:dLbl>
            <c:dLbl>
              <c:idx val="10"/>
              <c:layout>
                <c:manualLayout>
                  <c:x val="1.6181229773461596E-3"/>
                  <c:y val="-0.23054536955443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20-4237-8097-AE4392004288}"/>
                </c:ext>
              </c:extLst>
            </c:dLbl>
            <c:dLbl>
              <c:idx val="11"/>
              <c:layout>
                <c:manualLayout>
                  <c:x val="1.6181229773462784E-3"/>
                  <c:y val="-0.24904725356983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20-4237-8097-AE4392004288}"/>
                </c:ext>
              </c:extLst>
            </c:dLbl>
            <c:dLbl>
              <c:idx val="12"/>
              <c:layout>
                <c:manualLayout>
                  <c:x val="0"/>
                  <c:y val="-0.2178768267684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20-4237-8097-AE4392004288}"/>
                </c:ext>
              </c:extLst>
            </c:dLbl>
            <c:dLbl>
              <c:idx val="13"/>
              <c:layout>
                <c:manualLayout>
                  <c:x val="-4.905660974378374E-3"/>
                  <c:y val="-0.25064990368580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20-4237-8097-AE4392004288}"/>
                </c:ext>
              </c:extLst>
            </c:dLbl>
            <c:dLbl>
              <c:idx val="14"/>
              <c:layout>
                <c:manualLayout>
                  <c:x val="1.7869410431189784E-3"/>
                  <c:y val="-0.24296424011248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20-4237-8097-AE4392004288}"/>
                </c:ext>
              </c:extLst>
            </c:dLbl>
            <c:dLbl>
              <c:idx val="15"/>
              <c:layout>
                <c:manualLayout>
                  <c:x val="-3.2362459546926752E-3"/>
                  <c:y val="-0.2326514239871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20-4237-8097-AE4392004288}"/>
                </c:ext>
              </c:extLst>
            </c:dLbl>
            <c:dLbl>
              <c:idx val="16"/>
              <c:layout>
                <c:manualLayout>
                  <c:x val="-1.5618429879100866E-3"/>
                  <c:y val="-0.2779990191009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20-4237-8097-AE4392004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Sheet3!$D$44:$D$60</c:f>
              <c:strCache>
                <c:ptCount val="17"/>
                <c:pt idx="0">
                  <c:v>July 2010</c:v>
                </c:pt>
                <c:pt idx="1">
                  <c:v>Jan 2011</c:v>
                </c:pt>
                <c:pt idx="2">
                  <c:v>July 2011</c:v>
                </c:pt>
                <c:pt idx="3">
                  <c:v>Jan 2012</c:v>
                </c:pt>
                <c:pt idx="4">
                  <c:v>July 2012</c:v>
                </c:pt>
                <c:pt idx="5">
                  <c:v>Jan 2013</c:v>
                </c:pt>
                <c:pt idx="6">
                  <c:v>July 2013</c:v>
                </c:pt>
                <c:pt idx="7">
                  <c:v>Jan 2014</c:v>
                </c:pt>
                <c:pt idx="8">
                  <c:v>July 2014</c:v>
                </c:pt>
                <c:pt idx="9">
                  <c:v>Jan 2015</c:v>
                </c:pt>
                <c:pt idx="10">
                  <c:v>July 2015</c:v>
                </c:pt>
                <c:pt idx="11">
                  <c:v>Jan 2016</c:v>
                </c:pt>
                <c:pt idx="12">
                  <c:v>July 2016</c:v>
                </c:pt>
                <c:pt idx="13">
                  <c:v>Oct 2016</c:v>
                </c:pt>
                <c:pt idx="14">
                  <c:v>Jan 2017</c:v>
                </c:pt>
                <c:pt idx="15">
                  <c:v>July 2017</c:v>
                </c:pt>
                <c:pt idx="16">
                  <c:v> Oct 2017</c:v>
                </c:pt>
              </c:strCache>
            </c:strRef>
          </c:cat>
          <c:val>
            <c:numRef>
              <c:f>Sheet3!$E$44:$E$60</c:f>
              <c:numCache>
                <c:formatCode>0.0%</c:formatCode>
                <c:ptCount val="17"/>
                <c:pt idx="0">
                  <c:v>0.36</c:v>
                </c:pt>
                <c:pt idx="1">
                  <c:v>0.34899999999999998</c:v>
                </c:pt>
                <c:pt idx="2">
                  <c:v>0.38900000000000001</c:v>
                </c:pt>
                <c:pt idx="3">
                  <c:v>0.35199999999999998</c:v>
                </c:pt>
                <c:pt idx="4">
                  <c:v>0.30199999999999999</c:v>
                </c:pt>
                <c:pt idx="5">
                  <c:v>0.32900000000000001</c:v>
                </c:pt>
                <c:pt idx="6">
                  <c:v>0.27100000000000002</c:v>
                </c:pt>
                <c:pt idx="7">
                  <c:v>0.25600000000000001</c:v>
                </c:pt>
                <c:pt idx="8">
                  <c:v>0.24</c:v>
                </c:pt>
                <c:pt idx="9">
                  <c:v>0.19600000000000001</c:v>
                </c:pt>
                <c:pt idx="10">
                  <c:v>0.20599999999999999</c:v>
                </c:pt>
                <c:pt idx="11">
                  <c:v>0.22800000000000001</c:v>
                </c:pt>
                <c:pt idx="12">
                  <c:v>0.193</c:v>
                </c:pt>
                <c:pt idx="13">
                  <c:v>0.222</c:v>
                </c:pt>
                <c:pt idx="14">
                  <c:v>0.21</c:v>
                </c:pt>
                <c:pt idx="15">
                  <c:v>0.19600000000000001</c:v>
                </c:pt>
                <c:pt idx="16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220-4237-8097-AE4392004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564193248"/>
        <c:axId val="564193576"/>
      </c:barChart>
      <c:catAx>
        <c:axId val="5641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564193576"/>
        <c:crosses val="autoZero"/>
        <c:auto val="1"/>
        <c:lblAlgn val="ctr"/>
        <c:lblOffset val="100"/>
        <c:noMultiLvlLbl val="0"/>
      </c:catAx>
      <c:valAx>
        <c:axId val="56419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5641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>
          <a:latin typeface="Corbel" panose="020B0503020204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29458781994448E-2"/>
          <c:y val="3.0868534966316977E-2"/>
          <c:w val="0.95739993123494627"/>
          <c:h val="0.915460918389125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4EB2C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598555135122967E-3"/>
                  <c:y val="-0.45743647835913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A5-4551-9DAB-AE4A1A3FB573}"/>
                </c:ext>
              </c:extLst>
            </c:dLbl>
            <c:dLbl>
              <c:idx val="1"/>
              <c:layout>
                <c:manualLayout>
                  <c:x val="1.5387269969276986E-3"/>
                  <c:y val="-0.44818834036545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A5-4551-9DAB-AE4A1A3FB573}"/>
                </c:ext>
              </c:extLst>
            </c:dLbl>
            <c:dLbl>
              <c:idx val="2"/>
              <c:layout>
                <c:manualLayout>
                  <c:x val="9.6235676065039319E-4"/>
                  <c:y val="-0.40510931249418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A5-4551-9DAB-AE4A1A3FB573}"/>
                </c:ext>
              </c:extLst>
            </c:dLbl>
            <c:dLbl>
              <c:idx val="3"/>
              <c:layout>
                <c:manualLayout>
                  <c:x val="-4.2301036994437493E-3"/>
                  <c:y val="-0.40328205633355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A5-4551-9DAB-AE4A1A3FB573}"/>
                </c:ext>
              </c:extLst>
            </c:dLbl>
            <c:dLbl>
              <c:idx val="4"/>
              <c:layout>
                <c:manualLayout>
                  <c:x val="-4.0345916539411379E-3"/>
                  <c:y val="-0.39216200686247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A5-4551-9DAB-AE4A1A3FB573}"/>
                </c:ext>
              </c:extLst>
            </c:dLbl>
            <c:dLbl>
              <c:idx val="5"/>
              <c:layout>
                <c:manualLayout>
                  <c:x val="-4.0345916539411804E-3"/>
                  <c:y val="-0.34030569191114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A5-4551-9DAB-AE4A1A3FB573}"/>
                </c:ext>
              </c:extLst>
            </c:dLbl>
            <c:dLbl>
              <c:idx val="6"/>
              <c:layout>
                <c:manualLayout>
                  <c:x val="-2.3054809451092217E-3"/>
                  <c:y val="-0.32595721626635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A5-4551-9DAB-AE4A1A3FB573}"/>
                </c:ext>
              </c:extLst>
            </c:dLbl>
            <c:dLbl>
              <c:idx val="7"/>
              <c:layout>
                <c:manualLayout>
                  <c:x val="-9.2024088826740127E-4"/>
                  <c:y val="-0.33845610809213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A5-4551-9DAB-AE4A1A3FB573}"/>
                </c:ext>
              </c:extLst>
            </c:dLbl>
            <c:dLbl>
              <c:idx val="8"/>
              <c:layout>
                <c:manualLayout>
                  <c:x val="1.9555742898574088E-4"/>
                  <c:y val="-0.32364794536290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A5-4551-9DAB-AE4A1A3FB573}"/>
                </c:ext>
              </c:extLst>
            </c:dLbl>
            <c:dLbl>
              <c:idx val="9"/>
              <c:layout>
                <c:manualLayout>
                  <c:x val="3.4387065199001127E-4"/>
                  <c:y val="-0.30002900406604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A5-4551-9DAB-AE4A1A3FB573}"/>
                </c:ext>
              </c:extLst>
            </c:dLbl>
            <c:dLbl>
              <c:idx val="10"/>
              <c:layout>
                <c:manualLayout>
                  <c:x val="0"/>
                  <c:y val="-0.31484833062446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A5-4551-9DAB-AE4A1A3FB573}"/>
                </c:ext>
              </c:extLst>
            </c:dLbl>
            <c:dLbl>
              <c:idx val="11"/>
              <c:layout>
                <c:manualLayout>
                  <c:x val="-3.4582214176637478E-3"/>
                  <c:y val="-0.32595721626635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A5-4551-9DAB-AE4A1A3FB573}"/>
                </c:ext>
              </c:extLst>
            </c:dLbl>
            <c:dLbl>
              <c:idx val="12"/>
              <c:layout>
                <c:manualLayout>
                  <c:x val="-3.8020920696539284E-3"/>
                  <c:y val="-0.31993761389568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A5-4551-9DAB-AE4A1A3FB573}"/>
                </c:ext>
              </c:extLst>
            </c:dLbl>
            <c:dLbl>
              <c:idx val="13"/>
              <c:layout>
                <c:manualLayout>
                  <c:x val="-1.5387269969277197E-3"/>
                  <c:y val="-0.32595721626635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A5-4551-9DAB-AE4A1A3FB573}"/>
                </c:ext>
              </c:extLst>
            </c:dLbl>
            <c:dLbl>
              <c:idx val="14"/>
              <c:layout>
                <c:manualLayout>
                  <c:x val="-6.2189054726368162E-3"/>
                  <c:y val="-0.31018518518518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A5-4551-9DAB-AE4A1A3FB573}"/>
                </c:ext>
              </c:extLst>
            </c:dLbl>
            <c:dLbl>
              <c:idx val="15"/>
              <c:layout>
                <c:manualLayout>
                  <c:x val="-1.6212710765239949E-3"/>
                  <c:y val="-0.33333333333333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A5-4551-9DAB-AE4A1A3FB573}"/>
                </c:ext>
              </c:extLst>
            </c:dLbl>
            <c:dLbl>
              <c:idx val="16"/>
              <c:layout>
                <c:manualLayout>
                  <c:x val="1.1527404725546109E-3"/>
                  <c:y val="-0.37920353740156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5A5-4551-9DAB-AE4A1A3FB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Sheet3!$D$25:$D$41</c:f>
              <c:strCache>
                <c:ptCount val="17"/>
                <c:pt idx="0">
                  <c:v>July 2010</c:v>
                </c:pt>
                <c:pt idx="1">
                  <c:v>Jan 2011</c:v>
                </c:pt>
                <c:pt idx="2">
                  <c:v>July 2011</c:v>
                </c:pt>
                <c:pt idx="3">
                  <c:v>Jan 2012</c:v>
                </c:pt>
                <c:pt idx="4">
                  <c:v>July 2012</c:v>
                </c:pt>
                <c:pt idx="5">
                  <c:v>Jan 2013</c:v>
                </c:pt>
                <c:pt idx="6">
                  <c:v>July 2013</c:v>
                </c:pt>
                <c:pt idx="7">
                  <c:v>Jan 2014</c:v>
                </c:pt>
                <c:pt idx="8">
                  <c:v>July 2014</c:v>
                </c:pt>
                <c:pt idx="9">
                  <c:v>Jan 2015</c:v>
                </c:pt>
                <c:pt idx="10">
                  <c:v>July 2015</c:v>
                </c:pt>
                <c:pt idx="11">
                  <c:v>Jan 2016</c:v>
                </c:pt>
                <c:pt idx="12">
                  <c:v>July 2016</c:v>
                </c:pt>
                <c:pt idx="13">
                  <c:v>Oct 2016</c:v>
                </c:pt>
                <c:pt idx="14">
                  <c:v>Jan 2017</c:v>
                </c:pt>
                <c:pt idx="15">
                  <c:v>July 2017</c:v>
                </c:pt>
                <c:pt idx="16">
                  <c:v> Oct 2017</c:v>
                </c:pt>
              </c:strCache>
            </c:strRef>
          </c:cat>
          <c:val>
            <c:numRef>
              <c:f>Sheet3!$E$25:$E$41</c:f>
              <c:numCache>
                <c:formatCode>0.0%</c:formatCode>
                <c:ptCount val="17"/>
                <c:pt idx="0">
                  <c:v>0.55900000000000005</c:v>
                </c:pt>
                <c:pt idx="1">
                  <c:v>0.54600000000000004</c:v>
                </c:pt>
                <c:pt idx="2">
                  <c:v>0.48899999999999999</c:v>
                </c:pt>
                <c:pt idx="3">
                  <c:v>0.49099999999999999</c:v>
                </c:pt>
                <c:pt idx="4">
                  <c:v>0.47599999999999998</c:v>
                </c:pt>
                <c:pt idx="5">
                  <c:v>0.40899999999999997</c:v>
                </c:pt>
                <c:pt idx="6">
                  <c:v>0.38600000000000001</c:v>
                </c:pt>
                <c:pt idx="7">
                  <c:v>0.41099999999999998</c:v>
                </c:pt>
                <c:pt idx="8">
                  <c:v>0.36799999999999999</c:v>
                </c:pt>
                <c:pt idx="9">
                  <c:v>0.35699999999999998</c:v>
                </c:pt>
                <c:pt idx="10">
                  <c:v>0.35799999999999998</c:v>
                </c:pt>
                <c:pt idx="11">
                  <c:v>0.38500000000000001</c:v>
                </c:pt>
                <c:pt idx="12">
                  <c:v>0.36299999999999999</c:v>
                </c:pt>
                <c:pt idx="13">
                  <c:v>0.376</c:v>
                </c:pt>
                <c:pt idx="14">
                  <c:v>0.376</c:v>
                </c:pt>
                <c:pt idx="15">
                  <c:v>0.40600000000000003</c:v>
                </c:pt>
                <c:pt idx="16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5A5-4551-9DAB-AE4A1A3FB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564193248"/>
        <c:axId val="564193576"/>
      </c:barChart>
      <c:catAx>
        <c:axId val="5641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564193576"/>
        <c:crosses val="autoZero"/>
        <c:auto val="1"/>
        <c:lblAlgn val="ctr"/>
        <c:lblOffset val="100"/>
        <c:noMultiLvlLbl val="0"/>
      </c:catAx>
      <c:valAx>
        <c:axId val="56419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5641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>
          <a:latin typeface="Corbel" panose="020B0503020204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14D77A27-6E54-4E16-A9C9-1062E7EC5CDC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F779B4-020B-423C-B783-26F351FDC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92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01FF85-0FC9-4802-AA26-BEDD2E751AF6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21AFD-5669-4F9B-9990-869EF87EA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7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7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57066" indent="-291179">
              <a:defRPr sz="57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64717" indent="-232943">
              <a:defRPr sz="57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30604" indent="-232943">
              <a:defRPr sz="57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96491" indent="-232943">
              <a:defRPr sz="57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4D32B876-5843-4C23-A4B9-8724C5D5FCFD}" type="slidenum">
              <a:rPr lang="en-US" altLang="en-US" sz="1500"/>
              <a:pPr/>
              <a:t>4</a:t>
            </a:fld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80761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082800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2689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3416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854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0521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245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1756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854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549275"/>
            <a:ext cx="210312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2978150"/>
            <a:ext cx="10312400" cy="1282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3700" y="4387850"/>
            <a:ext cx="10312400" cy="79565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79325" y="2978150"/>
            <a:ext cx="10315575" cy="1282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79325" y="4387850"/>
            <a:ext cx="10315575" cy="79565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546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656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631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203700"/>
            <a:ext cx="7864475" cy="751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9031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203700"/>
            <a:ext cx="7864475" cy="751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1774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pitchFamily="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destinationanalyst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tinationanalysts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tinationanalysts.com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40993" y="1394527"/>
            <a:ext cx="13598038" cy="10481498"/>
            <a:chOff x="2351836" y="1279766"/>
            <a:chExt cx="1424636" cy="1098123"/>
          </a:xfrm>
        </p:grpSpPr>
        <p:sp>
          <p:nvSpPr>
            <p:cNvPr id="8" name="Half Frame 7"/>
            <p:cNvSpPr/>
            <p:nvPr/>
          </p:nvSpPr>
          <p:spPr>
            <a:xfrm rot="18939138">
              <a:off x="2679192" y="1280160"/>
              <a:ext cx="1097280" cy="1097280"/>
            </a:xfrm>
            <a:prstGeom prst="halfFrame">
              <a:avLst>
                <a:gd name="adj1" fmla="val 20833"/>
                <a:gd name="adj2" fmla="val 20833"/>
              </a:avLst>
            </a:prstGeom>
            <a:solidFill>
              <a:srgbClr val="C8EAF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prstClr val="black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8156769">
              <a:off x="2351836" y="1280609"/>
              <a:ext cx="1097280" cy="1097280"/>
            </a:xfrm>
            <a:prstGeom prst="halfFrame">
              <a:avLst>
                <a:gd name="adj1" fmla="val 20833"/>
                <a:gd name="adj2" fmla="val 20833"/>
              </a:avLst>
            </a:prstGeom>
            <a:solidFill>
              <a:srgbClr val="94D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prstClr val="black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8939138">
              <a:off x="2679192" y="1279766"/>
              <a:ext cx="1097280" cy="1097280"/>
            </a:xfrm>
            <a:prstGeom prst="halfFrame">
              <a:avLst>
                <a:gd name="adj1" fmla="val 0"/>
                <a:gd name="adj2" fmla="val 20833"/>
              </a:avLst>
            </a:prstGeom>
            <a:solidFill>
              <a:srgbClr val="C8EAF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016" y="11011150"/>
            <a:ext cx="11697634" cy="266637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280400" y="2177480"/>
            <a:ext cx="15714557" cy="424229"/>
          </a:xfrm>
        </p:spPr>
        <p:txBody>
          <a:bodyPr lIns="243834" tIns="121917" rIns="243834" bIns="121917">
            <a:noAutofit/>
          </a:bodyPr>
          <a:lstStyle/>
          <a:p>
            <a:pPr algn="l"/>
            <a:r>
              <a:rPr lang="en-US" sz="7000" b="1" cap="small" spc="-100" dirty="0">
                <a:solidFill>
                  <a:srgbClr val="0070C0"/>
                </a:solidFill>
                <a:latin typeface="Corbel" panose="020B0503020204020204" pitchFamily="34" charset="0"/>
              </a:rPr>
              <a:t>The State of the American Traveler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19093" y="3181940"/>
            <a:ext cx="15714557" cy="424229"/>
          </a:xfrm>
          <a:prstGeom prst="rect">
            <a:avLst/>
          </a:prstGeom>
        </p:spPr>
        <p:txBody>
          <a:bodyPr lIns="243834" tIns="121917" rIns="243834" bIns="121917" anchor="b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6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6800" b="1" cap="small" spc="-100" dirty="0">
                <a:solidFill>
                  <a:srgbClr val="F25623"/>
                </a:solidFill>
                <a:latin typeface="Corbel" panose="020B0503020204020204" pitchFamily="34" charset="0"/>
              </a:rPr>
              <a:t>Mobile Edition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1" y="4264309"/>
            <a:ext cx="7762875" cy="6410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298" y="4250565"/>
            <a:ext cx="7681379" cy="641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1" y="4237965"/>
            <a:ext cx="7800032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146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186" y="1123515"/>
            <a:ext cx="15544344" cy="820739"/>
          </a:xfrm>
        </p:spPr>
        <p:txBody>
          <a:bodyPr lIns="243834" tIns="121917" rIns="243834" bIns="121917">
            <a:noAutofit/>
          </a:bodyPr>
          <a:lstStyle/>
          <a:p>
            <a:pPr algn="l"/>
            <a:r>
              <a:rPr lang="en-US" sz="6600" b="1" dirty="0">
                <a:solidFill>
                  <a:srgbClr val="F47920"/>
                </a:solidFill>
                <a:latin typeface="Corbel" panose="020B0503020204020204" pitchFamily="34" charset="0"/>
              </a:rPr>
              <a:t>Current Economic Conditions</a:t>
            </a:r>
          </a:p>
        </p:txBody>
      </p:sp>
      <p:sp>
        <p:nvSpPr>
          <p:cNvPr id="6" name="object 3"/>
          <p:cNvSpPr/>
          <p:nvPr/>
        </p:nvSpPr>
        <p:spPr>
          <a:xfrm flipV="1">
            <a:off x="0" y="13533124"/>
            <a:ext cx="4875104" cy="121917"/>
          </a:xfrm>
          <a:custGeom>
            <a:avLst/>
            <a:gdLst/>
            <a:ahLst/>
            <a:cxnLst/>
            <a:rect l="l" t="t" r="r" b="b"/>
            <a:pathLst>
              <a:path w="1828164">
                <a:moveTo>
                  <a:pt x="0" y="0"/>
                </a:moveTo>
                <a:lnTo>
                  <a:pt x="1828164" y="0"/>
                </a:lnTo>
              </a:path>
            </a:pathLst>
          </a:custGeom>
          <a:ln w="35051">
            <a:solidFill>
              <a:srgbClr val="85CA8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74747"/>
              </a:solidFill>
            </a:endParaRPr>
          </a:p>
        </p:txBody>
      </p:sp>
      <p:sp>
        <p:nvSpPr>
          <p:cNvPr id="7" name="object 4"/>
          <p:cNvSpPr/>
          <p:nvPr/>
        </p:nvSpPr>
        <p:spPr>
          <a:xfrm flipV="1">
            <a:off x="4875106" y="13533124"/>
            <a:ext cx="4878493" cy="121917"/>
          </a:xfrm>
          <a:custGeom>
            <a:avLst/>
            <a:gdLst/>
            <a:ahLst/>
            <a:cxnLst/>
            <a:rect l="l" t="t" r="r" b="b"/>
            <a:pathLst>
              <a:path w="1829435">
                <a:moveTo>
                  <a:pt x="0" y="0"/>
                </a:moveTo>
                <a:lnTo>
                  <a:pt x="1829181" y="0"/>
                </a:lnTo>
              </a:path>
            </a:pathLst>
          </a:custGeom>
          <a:ln w="35051">
            <a:solidFill>
              <a:srgbClr val="1FBBE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74747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9753599" y="13655042"/>
            <a:ext cx="4878493" cy="121917"/>
          </a:xfrm>
          <a:custGeom>
            <a:avLst/>
            <a:gdLst/>
            <a:ahLst/>
            <a:cxnLst/>
            <a:rect l="l" t="t" r="r" b="b"/>
            <a:pathLst>
              <a:path w="1829435">
                <a:moveTo>
                  <a:pt x="0" y="0"/>
                </a:moveTo>
                <a:lnTo>
                  <a:pt x="1829180" y="0"/>
                </a:lnTo>
              </a:path>
            </a:pathLst>
          </a:custGeom>
          <a:ln w="35051">
            <a:solidFill>
              <a:srgbClr val="F9B95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74747"/>
              </a:solidFill>
            </a:endParaRPr>
          </a:p>
        </p:txBody>
      </p:sp>
      <p:sp>
        <p:nvSpPr>
          <p:cNvPr id="9" name="object 6"/>
          <p:cNvSpPr/>
          <p:nvPr/>
        </p:nvSpPr>
        <p:spPr>
          <a:xfrm flipV="1">
            <a:off x="14628703" y="13533124"/>
            <a:ext cx="4878493" cy="121917"/>
          </a:xfrm>
          <a:custGeom>
            <a:avLst/>
            <a:gdLst/>
            <a:ahLst/>
            <a:cxnLst/>
            <a:rect l="l" t="t" r="r" b="b"/>
            <a:pathLst>
              <a:path w="1829434">
                <a:moveTo>
                  <a:pt x="0" y="0"/>
                </a:moveTo>
                <a:lnTo>
                  <a:pt x="1829180" y="0"/>
                </a:lnTo>
              </a:path>
            </a:pathLst>
          </a:custGeom>
          <a:ln w="35051">
            <a:solidFill>
              <a:srgbClr val="D3EBE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74747"/>
              </a:solidFill>
            </a:endParaRPr>
          </a:p>
        </p:txBody>
      </p:sp>
      <p:sp>
        <p:nvSpPr>
          <p:cNvPr id="10" name="object 7"/>
          <p:cNvSpPr/>
          <p:nvPr/>
        </p:nvSpPr>
        <p:spPr>
          <a:xfrm flipV="1">
            <a:off x="19506515" y="13533124"/>
            <a:ext cx="4875104" cy="121917"/>
          </a:xfrm>
          <a:custGeom>
            <a:avLst/>
            <a:gdLst/>
            <a:ahLst/>
            <a:cxnLst/>
            <a:rect l="l" t="t" r="r" b="b"/>
            <a:pathLst>
              <a:path w="1828165">
                <a:moveTo>
                  <a:pt x="0" y="0"/>
                </a:moveTo>
                <a:lnTo>
                  <a:pt x="1827784" y="0"/>
                </a:lnTo>
              </a:path>
            </a:pathLst>
          </a:custGeom>
          <a:ln w="35051">
            <a:solidFill>
              <a:srgbClr val="00B0A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74747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773" y="7652402"/>
            <a:ext cx="10565982" cy="4966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773" y="2249488"/>
            <a:ext cx="10877309" cy="5112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08" y="7854144"/>
            <a:ext cx="10136764" cy="4764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0" y="2249488"/>
            <a:ext cx="104177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186" y="1123515"/>
            <a:ext cx="15544344" cy="820739"/>
          </a:xfrm>
        </p:spPr>
        <p:txBody>
          <a:bodyPr lIns="243834" tIns="121917" rIns="243834" bIns="121917">
            <a:noAutofit/>
          </a:bodyPr>
          <a:lstStyle/>
          <a:p>
            <a:pPr algn="l"/>
            <a:r>
              <a:rPr lang="en-US" sz="6600" b="1" dirty="0">
                <a:solidFill>
                  <a:srgbClr val="F47920"/>
                </a:solidFill>
                <a:latin typeface="Corbel" panose="020B0503020204020204" pitchFamily="34" charset="0"/>
              </a:rPr>
              <a:t>The State of the American Traveler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599" y="3322350"/>
            <a:ext cx="12349236" cy="7427168"/>
          </a:xfrm>
        </p:spPr>
        <p:txBody>
          <a:bodyPr lIns="243834" tIns="121917" rIns="243834" bIns="121917">
            <a:noAutofit/>
          </a:bodyPr>
          <a:lstStyle/>
          <a:p>
            <a:pPr marL="761981" indent="-761981" algn="l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Online survey conducted since 2006</a:t>
            </a:r>
          </a:p>
          <a:p>
            <a:pPr marL="761981" indent="-761981" algn="l">
              <a:spcBef>
                <a:spcPts val="36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Survey invitation sent to a nationally representative sample of US adults</a:t>
            </a:r>
          </a:p>
          <a:p>
            <a:pPr marL="761981" indent="-761981" algn="l">
              <a:spcBef>
                <a:spcPts val="36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Total sample of 2,000 American leisure travelers</a:t>
            </a:r>
          </a:p>
          <a:p>
            <a:pPr marL="761981" indent="-761981" algn="l">
              <a:spcBef>
                <a:spcPts val="36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Examines traveler sentiment, motivations &amp; behaviors</a:t>
            </a:r>
          </a:p>
          <a:p>
            <a:pPr marL="761981" indent="-761981" algn="l">
              <a:spcBef>
                <a:spcPts val="36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Quarterly project</a:t>
            </a:r>
          </a:p>
          <a:p>
            <a:pPr marL="463538" indent="-463538" algn="l">
              <a:spcBef>
                <a:spcPts val="3600"/>
              </a:spcBef>
              <a:buSzPct val="100000"/>
              <a:buFont typeface="Courier New" pitchFamily="49" charset="0"/>
              <a:buChar char="o"/>
              <a:defRPr/>
            </a:pPr>
            <a:endParaRPr lang="en-US" sz="4000" b="1" dirty="0"/>
          </a:p>
        </p:txBody>
      </p:sp>
      <p:pic>
        <p:nvPicPr>
          <p:cNvPr id="5" name="Picture 1" descr="da-logo-opt-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160" y="11954947"/>
            <a:ext cx="6068907" cy="129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3"/>
          <p:cNvSpPr/>
          <p:nvPr/>
        </p:nvSpPr>
        <p:spPr>
          <a:xfrm flipV="1">
            <a:off x="0" y="13533124"/>
            <a:ext cx="4875104" cy="121917"/>
          </a:xfrm>
          <a:custGeom>
            <a:avLst/>
            <a:gdLst/>
            <a:ahLst/>
            <a:cxnLst/>
            <a:rect l="l" t="t" r="r" b="b"/>
            <a:pathLst>
              <a:path w="1828164">
                <a:moveTo>
                  <a:pt x="0" y="0"/>
                </a:moveTo>
                <a:lnTo>
                  <a:pt x="1828164" y="0"/>
                </a:lnTo>
              </a:path>
            </a:pathLst>
          </a:custGeom>
          <a:ln w="35051">
            <a:solidFill>
              <a:srgbClr val="85CA8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74747"/>
              </a:solidFill>
            </a:endParaRPr>
          </a:p>
        </p:txBody>
      </p:sp>
      <p:sp>
        <p:nvSpPr>
          <p:cNvPr id="7" name="object 4"/>
          <p:cNvSpPr/>
          <p:nvPr/>
        </p:nvSpPr>
        <p:spPr>
          <a:xfrm flipV="1">
            <a:off x="4875106" y="13533124"/>
            <a:ext cx="4878493" cy="121917"/>
          </a:xfrm>
          <a:custGeom>
            <a:avLst/>
            <a:gdLst/>
            <a:ahLst/>
            <a:cxnLst/>
            <a:rect l="l" t="t" r="r" b="b"/>
            <a:pathLst>
              <a:path w="1829435">
                <a:moveTo>
                  <a:pt x="0" y="0"/>
                </a:moveTo>
                <a:lnTo>
                  <a:pt x="1829181" y="0"/>
                </a:lnTo>
              </a:path>
            </a:pathLst>
          </a:custGeom>
          <a:ln w="35051">
            <a:solidFill>
              <a:srgbClr val="1FBBE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74747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9753599" y="13655042"/>
            <a:ext cx="4878493" cy="121917"/>
          </a:xfrm>
          <a:custGeom>
            <a:avLst/>
            <a:gdLst/>
            <a:ahLst/>
            <a:cxnLst/>
            <a:rect l="l" t="t" r="r" b="b"/>
            <a:pathLst>
              <a:path w="1829435">
                <a:moveTo>
                  <a:pt x="0" y="0"/>
                </a:moveTo>
                <a:lnTo>
                  <a:pt x="1829180" y="0"/>
                </a:lnTo>
              </a:path>
            </a:pathLst>
          </a:custGeom>
          <a:ln w="35051">
            <a:solidFill>
              <a:srgbClr val="F9B95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74747"/>
              </a:solidFill>
            </a:endParaRPr>
          </a:p>
        </p:txBody>
      </p:sp>
      <p:sp>
        <p:nvSpPr>
          <p:cNvPr id="9" name="object 6"/>
          <p:cNvSpPr/>
          <p:nvPr/>
        </p:nvSpPr>
        <p:spPr>
          <a:xfrm flipV="1">
            <a:off x="14628703" y="13533124"/>
            <a:ext cx="4878493" cy="121917"/>
          </a:xfrm>
          <a:custGeom>
            <a:avLst/>
            <a:gdLst/>
            <a:ahLst/>
            <a:cxnLst/>
            <a:rect l="l" t="t" r="r" b="b"/>
            <a:pathLst>
              <a:path w="1829434">
                <a:moveTo>
                  <a:pt x="0" y="0"/>
                </a:moveTo>
                <a:lnTo>
                  <a:pt x="1829180" y="0"/>
                </a:lnTo>
              </a:path>
            </a:pathLst>
          </a:custGeom>
          <a:ln w="35051">
            <a:solidFill>
              <a:srgbClr val="D3EBE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74747"/>
              </a:solidFill>
            </a:endParaRPr>
          </a:p>
        </p:txBody>
      </p:sp>
      <p:sp>
        <p:nvSpPr>
          <p:cNvPr id="10" name="object 7"/>
          <p:cNvSpPr/>
          <p:nvPr/>
        </p:nvSpPr>
        <p:spPr>
          <a:xfrm flipV="1">
            <a:off x="19506515" y="13533124"/>
            <a:ext cx="4875104" cy="121917"/>
          </a:xfrm>
          <a:custGeom>
            <a:avLst/>
            <a:gdLst/>
            <a:ahLst/>
            <a:cxnLst/>
            <a:rect l="l" t="t" r="r" b="b"/>
            <a:pathLst>
              <a:path w="1828165">
                <a:moveTo>
                  <a:pt x="0" y="0"/>
                </a:moveTo>
                <a:lnTo>
                  <a:pt x="1827784" y="0"/>
                </a:lnTo>
              </a:path>
            </a:pathLst>
          </a:custGeom>
          <a:ln w="35051">
            <a:solidFill>
              <a:srgbClr val="00B0A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74747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3637" y="12423933"/>
            <a:ext cx="15305443" cy="820739"/>
          </a:xfrm>
          <a:prstGeom prst="rect">
            <a:avLst/>
          </a:prstGeom>
        </p:spPr>
        <p:txBody>
          <a:bodyPr lIns="243834" tIns="121917" rIns="243834" bIns="121917" anchor="b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6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2000" dirty="0">
                <a:solidFill>
                  <a:srgbClr val="F47920"/>
                </a:solidFill>
                <a:latin typeface="Corbel" panose="020B0503020204020204" pitchFamily="34" charset="0"/>
              </a:rPr>
              <a:t>The State of the American Traveler, Traveler Segments Edition, Destination Analysts, Inc.  Fall 2017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20" y="2336922"/>
            <a:ext cx="7319406" cy="97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5410200" y="1528241"/>
            <a:ext cx="13436600" cy="10874375"/>
          </a:xfrm>
          <a:prstGeom prst="rect">
            <a:avLst/>
          </a:prstGeom>
          <a:solidFill>
            <a:srgbClr val="F24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pl-PL" altLang="en-US"/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-25400" y="1528763"/>
            <a:ext cx="3975100" cy="10801350"/>
          </a:xfrm>
          <a:prstGeom prst="rect">
            <a:avLst/>
          </a:prstGeom>
          <a:gradFill rotWithShape="0">
            <a:gsLst>
              <a:gs pos="0">
                <a:srgbClr val="2FD3FE">
                  <a:alpha val="89998"/>
                </a:srgbClr>
              </a:gs>
              <a:gs pos="100000">
                <a:srgbClr val="19C2E6">
                  <a:alpha val="8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pl-PL" altLang="en-US"/>
          </a:p>
        </p:txBody>
      </p:sp>
      <p:sp>
        <p:nvSpPr>
          <p:cNvPr id="13316" name="Rectangle 3"/>
          <p:cNvSpPr>
            <a:spLocks/>
          </p:cNvSpPr>
          <p:nvPr/>
        </p:nvSpPr>
        <p:spPr bwMode="auto">
          <a:xfrm>
            <a:off x="20307300" y="1457325"/>
            <a:ext cx="4102100" cy="10801350"/>
          </a:xfrm>
          <a:prstGeom prst="rect">
            <a:avLst/>
          </a:prstGeom>
          <a:solidFill>
            <a:srgbClr val="9EC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pl-PL" altLang="en-US"/>
          </a:p>
        </p:txBody>
      </p:sp>
      <p:sp>
        <p:nvSpPr>
          <p:cNvPr id="12293" name="Rectangle 4"/>
          <p:cNvSpPr>
            <a:spLocks/>
          </p:cNvSpPr>
          <p:nvPr/>
        </p:nvSpPr>
        <p:spPr bwMode="auto">
          <a:xfrm>
            <a:off x="5410200" y="4121150"/>
            <a:ext cx="134366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0" cap="small" dirty="0">
                <a:solidFill>
                  <a:srgbClr val="FFFFFF"/>
                </a:solidFill>
                <a:latin typeface="Calibri" panose="020F0502020204030204" pitchFamily="34" charset="0"/>
                <a:sym typeface="Lato Light" charset="0"/>
              </a:rPr>
              <a:t>American </a:t>
            </a:r>
          </a:p>
          <a:p>
            <a:pPr algn="ctr">
              <a:defRPr/>
            </a:pPr>
            <a:r>
              <a:rPr lang="en-US" sz="8000" cap="small" dirty="0">
                <a:solidFill>
                  <a:srgbClr val="FFFFFF"/>
                </a:solidFill>
                <a:latin typeface="Calibri" panose="020F0502020204030204" pitchFamily="34" charset="0"/>
                <a:sym typeface="Lato Light" charset="0"/>
              </a:rPr>
              <a:t>Traveler Sentiment</a:t>
            </a:r>
          </a:p>
          <a:p>
            <a:pPr algn="ctr">
              <a:defRPr/>
            </a:pPr>
            <a:endParaRPr lang="en-US" sz="8000" cap="small" dirty="0">
              <a:solidFill>
                <a:srgbClr val="FFFFFF"/>
              </a:solidFill>
              <a:latin typeface="Calibri" panose="020F0502020204030204" pitchFamily="34" charset="0"/>
              <a:sym typeface="Lato Light" charset="0"/>
            </a:endParaRPr>
          </a:p>
          <a:p>
            <a:pPr algn="ctr">
              <a:defRPr/>
            </a:pPr>
            <a:r>
              <a:rPr lang="en-US" sz="8000" cap="small" dirty="0">
                <a:solidFill>
                  <a:srgbClr val="FFFFFF"/>
                </a:solidFill>
                <a:latin typeface="Calibri" panose="020F0502020204030204" pitchFamily="34" charset="0"/>
                <a:sym typeface="Lato Light" charset="0"/>
              </a:rPr>
              <a:t>October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9828" y="7506072"/>
            <a:ext cx="1209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57479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2" y="449288"/>
            <a:ext cx="13281582" cy="136610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7821564" y="2884448"/>
            <a:ext cx="6048672" cy="1034880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15792400" y="2467538"/>
            <a:ext cx="813690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en-US" altLang="en-US" sz="5400" b="1" dirty="0">
                <a:solidFill>
                  <a:srgbClr val="F26723"/>
                </a:solidFill>
                <a:latin typeface="Corbel" panose="020B0503020204020204" pitchFamily="34" charset="0"/>
              </a:rPr>
              <a:t>Current</a:t>
            </a:r>
          </a:p>
          <a:p>
            <a:pPr eaLnBrk="1" hangingPunct="1"/>
            <a:r>
              <a:rPr lang="en-US" altLang="en-US" sz="5400" b="1" dirty="0">
                <a:solidFill>
                  <a:srgbClr val="F26723"/>
                </a:solidFill>
                <a:latin typeface="Corbel" panose="020B0503020204020204" pitchFamily="34" charset="0"/>
              </a:rPr>
              <a:t>Leisure Travel </a:t>
            </a:r>
          </a:p>
          <a:p>
            <a:pPr eaLnBrk="1" hangingPunct="1"/>
            <a:r>
              <a:rPr lang="en-US" altLang="en-US" sz="5400" b="1" dirty="0">
                <a:solidFill>
                  <a:srgbClr val="F26723"/>
                </a:solidFill>
                <a:latin typeface="Corbel" panose="020B0503020204020204" pitchFamily="34" charset="0"/>
              </a:rPr>
              <a:t>Optimism</a:t>
            </a:r>
          </a:p>
          <a:p>
            <a:pPr eaLnBrk="1" hangingPunct="1"/>
            <a:r>
              <a:rPr lang="en-US" altLang="en-US" sz="5400" b="1" dirty="0">
                <a:solidFill>
                  <a:srgbClr val="F26723"/>
                </a:solidFill>
                <a:latin typeface="Corbel" panose="020B0503020204020204" pitchFamily="34" charset="0"/>
              </a:rPr>
              <a:t> </a:t>
            </a:r>
          </a:p>
          <a:p>
            <a:pPr eaLnBrk="1" hangingPunct="1"/>
            <a:r>
              <a:rPr lang="en-US" altLang="en-US" sz="5400" b="1" dirty="0">
                <a:solidFill>
                  <a:srgbClr val="F26723"/>
                </a:solidFill>
                <a:latin typeface="Corbel" panose="020B0503020204020204" pitchFamily="34" charset="0"/>
              </a:rPr>
              <a:t>Trips &amp; Spending </a:t>
            </a:r>
          </a:p>
          <a:p>
            <a:pPr eaLnBrk="1" hangingPunct="1"/>
            <a:r>
              <a:rPr lang="en-US" altLang="en-US" sz="5400" b="1" dirty="0">
                <a:solidFill>
                  <a:srgbClr val="F26723"/>
                </a:solidFill>
                <a:latin typeface="Corbel" panose="020B0503020204020204" pitchFamily="34" charset="0"/>
              </a:rPr>
              <a:t>(Next 12 Months)</a:t>
            </a:r>
          </a:p>
        </p:txBody>
      </p:sp>
      <p:pic>
        <p:nvPicPr>
          <p:cNvPr id="7" name="Picture 1" descr="da-logo-opt-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160" y="11954947"/>
            <a:ext cx="6068907" cy="129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07064" y="2884448"/>
            <a:ext cx="6706802" cy="1440160"/>
          </a:xfrm>
          <a:prstGeom prst="rect">
            <a:avLst/>
          </a:prstGeom>
          <a:solidFill>
            <a:srgbClr val="1697B0">
              <a:alpha val="17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9158" y="7650088"/>
            <a:ext cx="6706802" cy="1243590"/>
          </a:xfrm>
          <a:prstGeom prst="rect">
            <a:avLst/>
          </a:prstGeom>
          <a:solidFill>
            <a:srgbClr val="1697B0">
              <a:alpha val="17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87544" y="2884448"/>
            <a:ext cx="6706802" cy="1440160"/>
          </a:xfrm>
          <a:prstGeom prst="rect">
            <a:avLst/>
          </a:prstGeom>
          <a:solidFill>
            <a:srgbClr val="1697B0">
              <a:alpha val="17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161488" y="7650088"/>
            <a:ext cx="6706802" cy="1244702"/>
          </a:xfrm>
          <a:prstGeom prst="rect">
            <a:avLst/>
          </a:prstGeom>
          <a:solidFill>
            <a:srgbClr val="1697B0">
              <a:alpha val="17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5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085511"/>
              </p:ext>
            </p:extLst>
          </p:nvPr>
        </p:nvGraphicFramePr>
        <p:xfrm>
          <a:off x="944464" y="2599107"/>
          <a:ext cx="22466496" cy="943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2"/>
          <p:cNvSpPr>
            <a:spLocks/>
          </p:cNvSpPr>
          <p:nvPr/>
        </p:nvSpPr>
        <p:spPr bwMode="auto">
          <a:xfrm>
            <a:off x="-14288" y="6350"/>
            <a:ext cx="24384001" cy="1712913"/>
          </a:xfrm>
          <a:prstGeom prst="rect">
            <a:avLst/>
          </a:prstGeom>
          <a:solidFill>
            <a:srgbClr val="F24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algn="ctr" eaLnBrk="1" hangingPunct="1"/>
            <a:endParaRPr lang="pl-PL" altLang="en-US"/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>
            <a:off x="771525" y="293727"/>
            <a:ext cx="146715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chemeClr val="bg1"/>
                </a:solidFill>
                <a:latin typeface="Corbel" panose="020B0503020204020204" pitchFamily="34" charset="0"/>
              </a:rPr>
              <a:t>Impediments to Travel: Gasoline Prices</a:t>
            </a:r>
            <a:endParaRPr lang="en-US" altLang="en-US" sz="7200" dirty="0">
              <a:solidFill>
                <a:schemeClr val="bg1"/>
              </a:solidFill>
              <a:latin typeface="Corbel" panose="020B0503020204020204" pitchFamily="34" charset="0"/>
              <a:sym typeface="Lato Light" charset="0"/>
            </a:endParaRPr>
          </a:p>
        </p:txBody>
      </p:sp>
      <p:sp>
        <p:nvSpPr>
          <p:cNvPr id="9221" name="TextBox 16"/>
          <p:cNvSpPr txBox="1">
            <a:spLocks noChangeArrowheads="1"/>
          </p:cNvSpPr>
          <p:nvPr/>
        </p:nvSpPr>
        <p:spPr bwMode="auto">
          <a:xfrm>
            <a:off x="9436941" y="12383155"/>
            <a:ext cx="46768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r>
              <a:rPr lang="en-US" altLang="en-US" sz="2800" i="1" dirty="0"/>
              <a:t>Percent of Leisure Travelers</a:t>
            </a:r>
          </a:p>
        </p:txBody>
      </p:sp>
      <p:pic>
        <p:nvPicPr>
          <p:cNvPr id="9" name="Picture 7" descr="DA logo MS Off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816" y="12762656"/>
            <a:ext cx="4481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37278" y="12634698"/>
            <a:ext cx="15305443" cy="820739"/>
          </a:xfrm>
          <a:prstGeom prst="rect">
            <a:avLst/>
          </a:prstGeom>
        </p:spPr>
        <p:txBody>
          <a:bodyPr lIns="243834" tIns="121917" rIns="243834" bIns="121917" anchor="b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6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2000" dirty="0">
                <a:solidFill>
                  <a:srgbClr val="F47920"/>
                </a:solidFill>
                <a:latin typeface="Corbel" panose="020B0503020204020204" pitchFamily="34" charset="0"/>
              </a:rPr>
              <a:t>The State of the American Traveler, Traveler Segments Edition, Destination Analysts, Inc.  Summer 2017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6791400" y="2897560"/>
            <a:ext cx="10225136" cy="388843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904968" y="7315309"/>
            <a:ext cx="1224136" cy="62281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6113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983243"/>
              </p:ext>
            </p:extLst>
          </p:nvPr>
        </p:nvGraphicFramePr>
        <p:xfrm>
          <a:off x="771525" y="2755954"/>
          <a:ext cx="22754528" cy="903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2"/>
          <p:cNvSpPr>
            <a:spLocks/>
          </p:cNvSpPr>
          <p:nvPr/>
        </p:nvSpPr>
        <p:spPr bwMode="auto">
          <a:xfrm>
            <a:off x="-14288" y="6350"/>
            <a:ext cx="24384001" cy="1712913"/>
          </a:xfrm>
          <a:prstGeom prst="rect">
            <a:avLst/>
          </a:prstGeom>
          <a:solidFill>
            <a:srgbClr val="F24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algn="ctr" eaLnBrk="1" hangingPunct="1"/>
            <a:endParaRPr lang="pl-PL" altLang="en-US"/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>
            <a:off x="771525" y="293727"/>
            <a:ext cx="170219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chemeClr val="bg1"/>
                </a:solidFill>
                <a:latin typeface="Corbel" panose="020B0503020204020204" pitchFamily="34" charset="0"/>
              </a:rPr>
              <a:t>Impediments to Travel: Airfare too Expensive</a:t>
            </a:r>
            <a:endParaRPr lang="en-US" altLang="en-US" sz="7200" dirty="0">
              <a:solidFill>
                <a:schemeClr val="bg1"/>
              </a:solidFill>
              <a:latin typeface="Corbel" panose="020B0503020204020204" pitchFamily="34" charset="0"/>
              <a:sym typeface="Lato Light" charset="0"/>
            </a:endParaRPr>
          </a:p>
        </p:txBody>
      </p:sp>
      <p:sp>
        <p:nvSpPr>
          <p:cNvPr id="9221" name="TextBox 16"/>
          <p:cNvSpPr txBox="1">
            <a:spLocks noChangeArrowheads="1"/>
          </p:cNvSpPr>
          <p:nvPr/>
        </p:nvSpPr>
        <p:spPr bwMode="auto">
          <a:xfrm>
            <a:off x="10391800" y="12350313"/>
            <a:ext cx="46768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r>
              <a:rPr lang="en-US" altLang="en-US" sz="2800" i="1" dirty="0"/>
              <a:t>Percent of Leisure Travelers</a:t>
            </a:r>
          </a:p>
        </p:txBody>
      </p:sp>
      <p:pic>
        <p:nvPicPr>
          <p:cNvPr id="8" name="Picture 1" descr="da-logo-opt-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160" y="11954947"/>
            <a:ext cx="6068907" cy="129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4696" y="12835996"/>
            <a:ext cx="15305443" cy="820739"/>
          </a:xfrm>
          <a:prstGeom prst="rect">
            <a:avLst/>
          </a:prstGeom>
        </p:spPr>
        <p:txBody>
          <a:bodyPr lIns="243834" tIns="121917" rIns="243834" bIns="121917" anchor="b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6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2000" dirty="0">
                <a:solidFill>
                  <a:srgbClr val="F47920"/>
                </a:solidFill>
                <a:latin typeface="Corbel" panose="020B0503020204020204" pitchFamily="34" charset="0"/>
              </a:rPr>
              <a:t>The State of the American Traveler, Traveler Segments Edition, Destination Analysts, Inc.  Summer 2017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351240" y="3473624"/>
            <a:ext cx="8568952" cy="295689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1337016" y="6209928"/>
            <a:ext cx="1224136" cy="84123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11657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150523"/>
              </p:ext>
            </p:extLst>
          </p:nvPr>
        </p:nvGraphicFramePr>
        <p:xfrm>
          <a:off x="1102768" y="2753544"/>
          <a:ext cx="22034448" cy="913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2"/>
          <p:cNvSpPr>
            <a:spLocks/>
          </p:cNvSpPr>
          <p:nvPr/>
        </p:nvSpPr>
        <p:spPr bwMode="auto">
          <a:xfrm>
            <a:off x="-14288" y="6350"/>
            <a:ext cx="24384001" cy="1712913"/>
          </a:xfrm>
          <a:prstGeom prst="rect">
            <a:avLst/>
          </a:prstGeom>
          <a:solidFill>
            <a:srgbClr val="F24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algn="ctr" eaLnBrk="1" hangingPunct="1"/>
            <a:endParaRPr lang="pl-PL" altLang="en-US"/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>
            <a:off x="771525" y="293727"/>
            <a:ext cx="157282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chemeClr val="bg1"/>
                </a:solidFill>
                <a:latin typeface="Corbel" panose="020B0503020204020204" pitchFamily="34" charset="0"/>
              </a:rPr>
              <a:t>Impediments to Travel: Personal Finances</a:t>
            </a:r>
            <a:endParaRPr lang="en-US" altLang="en-US" sz="7200" dirty="0">
              <a:solidFill>
                <a:schemeClr val="bg1"/>
              </a:solidFill>
              <a:latin typeface="Corbel" panose="020B0503020204020204" pitchFamily="34" charset="0"/>
              <a:sym typeface="Lato Light" charset="0"/>
            </a:endParaRPr>
          </a:p>
        </p:txBody>
      </p:sp>
      <p:sp>
        <p:nvSpPr>
          <p:cNvPr id="9221" name="TextBox 16"/>
          <p:cNvSpPr txBox="1">
            <a:spLocks noChangeArrowheads="1"/>
          </p:cNvSpPr>
          <p:nvPr/>
        </p:nvSpPr>
        <p:spPr bwMode="auto">
          <a:xfrm>
            <a:off x="10535816" y="12211230"/>
            <a:ext cx="4029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r>
              <a:rPr lang="en-US" altLang="en-US" sz="2400" i="1" dirty="0"/>
              <a:t>Percent of Leisure Travelers</a:t>
            </a:r>
          </a:p>
        </p:txBody>
      </p:sp>
      <p:pic>
        <p:nvPicPr>
          <p:cNvPr id="9" name="Picture 7" descr="DA logo MS Off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760" y="12537281"/>
            <a:ext cx="4481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0680" y="12800552"/>
            <a:ext cx="15305443" cy="820739"/>
          </a:xfrm>
          <a:prstGeom prst="rect">
            <a:avLst/>
          </a:prstGeom>
        </p:spPr>
        <p:txBody>
          <a:bodyPr lIns="243834" tIns="121917" rIns="243834" bIns="121917" anchor="b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6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2000" dirty="0">
                <a:solidFill>
                  <a:srgbClr val="F47920"/>
                </a:solidFill>
                <a:latin typeface="Corbel" panose="020B0503020204020204" pitchFamily="34" charset="0"/>
              </a:rPr>
              <a:t>The State of the American Traveler, Traveler Segments Edition, Destination Analysts, Inc.  Fall 2017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1886292" y="4337720"/>
            <a:ext cx="1250924" cy="1008112"/>
          </a:xfrm>
          <a:prstGeom prst="ellipse">
            <a:avLst/>
          </a:prstGeom>
          <a:noFill/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479032" y="2498497"/>
            <a:ext cx="6436655" cy="273630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1938691" y="5498339"/>
            <a:ext cx="8318205" cy="13552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1026934" y="4787999"/>
            <a:ext cx="892997" cy="67534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7115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64" y="1961456"/>
            <a:ext cx="9721080" cy="89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4150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LANG" val="RXPEnglish"/>
  <p:tag name="VARSAVEMESSAGETIMESTAMP" val="RXP"/>
  <p:tag name="VARPPTSLIDEFORMAT" val="RXP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32A06"/>
      </a:accent1>
      <a:accent2>
        <a:srgbClr val="333399"/>
      </a:accent2>
      <a:accent3>
        <a:srgbClr val="FFFFFF"/>
      </a:accent3>
      <a:accent4>
        <a:srgbClr val="000000"/>
      </a:accent4>
      <a:accent5>
        <a:srgbClr val="EF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18552</TotalTime>
  <Pages>0</Pages>
  <Words>171</Words>
  <Characters>0</Characters>
  <Application>Microsoft Office PowerPoint</Application>
  <PresentationFormat>Custom</PresentationFormat>
  <Lines>0</Lines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Courier New</vt:lpstr>
      <vt:lpstr>Gill Sans</vt:lpstr>
      <vt:lpstr>Lato Light</vt:lpstr>
      <vt:lpstr>ヒラギノ角ゴ ProN W3</vt:lpstr>
      <vt:lpstr>Blank</vt:lpstr>
      <vt:lpstr>The State of the American Traveler</vt:lpstr>
      <vt:lpstr>Current Economic Conditions</vt:lpstr>
      <vt:lpstr>The State of the American Traveler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pixelcraft_me</dc:creator>
  <cp:lastModifiedBy>David Bratton</cp:lastModifiedBy>
  <cp:revision>784</cp:revision>
  <cp:lastPrinted>2017-08-21T19:59:41Z</cp:lastPrinted>
  <dcterms:created xsi:type="dcterms:W3CDTF">2014-10-13T08:21:56Z</dcterms:created>
  <dcterms:modified xsi:type="dcterms:W3CDTF">2017-11-09T22:49:57Z</dcterms:modified>
</cp:coreProperties>
</file>